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8" r:id="rId3"/>
    <p:sldId id="259" r:id="rId4"/>
    <p:sldId id="260" r:id="rId5"/>
    <p:sldId id="261" r:id="rId6"/>
    <p:sldId id="262" r:id="rId7"/>
    <p:sldId id="263" r:id="rId8"/>
    <p:sldId id="268" r:id="rId9"/>
    <p:sldId id="269" r:id="rId10"/>
    <p:sldId id="267" r:id="rId11"/>
    <p:sldId id="264" r:id="rId12"/>
    <p:sldId id="265" r:id="rId13"/>
    <p:sldId id="266"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2" d="100"/>
          <a:sy n="72" d="100"/>
        </p:scale>
        <p:origin x="7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58A963-D641-42B2-8842-3045E2F5D884}" type="datetimeFigureOut">
              <a:rPr lang="en-US" smtClean="0"/>
              <a:t>5/1/2024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6C458-6848-44C8-9325-EAF582E80CAA}" type="slidenum">
              <a:rPr lang="en-US" smtClean="0"/>
              <a:t>‹#›</a:t>
            </a:fld>
            <a:endParaRPr lang="en-US"/>
          </a:p>
        </p:txBody>
      </p:sp>
    </p:spTree>
    <p:extLst>
      <p:ext uri="{BB962C8B-B14F-4D97-AF65-F5344CB8AC3E}">
        <p14:creationId xmlns:p14="http://schemas.microsoft.com/office/powerpoint/2010/main" val="684099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26C458-6848-44C8-9325-EAF582E80CAA}" type="slidenum">
              <a:rPr lang="en-US" smtClean="0"/>
              <a:t>8</a:t>
            </a:fld>
            <a:endParaRPr lang="en-US"/>
          </a:p>
        </p:txBody>
      </p:sp>
    </p:spTree>
    <p:extLst>
      <p:ext uri="{BB962C8B-B14F-4D97-AF65-F5344CB8AC3E}">
        <p14:creationId xmlns:p14="http://schemas.microsoft.com/office/powerpoint/2010/main" val="1836099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5/1/2024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fctsfido.org/hour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fctsfido.org/hoursAcc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fctsfido.org/timeSheets"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fctsfido.org/hours/"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fctsfido.org/hour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749A3-3811-4A8F-9CC6-18387B145FC2}"/>
              </a:ext>
            </a:extLst>
          </p:cNvPr>
          <p:cNvSpPr>
            <a:spLocks noGrp="1"/>
          </p:cNvSpPr>
          <p:nvPr>
            <p:ph type="title"/>
          </p:nvPr>
        </p:nvSpPr>
        <p:spPr>
          <a:xfrm>
            <a:off x="684212" y="947956"/>
            <a:ext cx="10708037" cy="1694576"/>
          </a:xfrm>
        </p:spPr>
        <p:txBody>
          <a:bodyPr>
            <a:normAutofit fontScale="90000"/>
          </a:bodyPr>
          <a:lstStyle/>
          <a:p>
            <a:pPr marL="457200" indent="-457200" algn="ctr">
              <a:buFont typeface="Arial" panose="020B0604020202020204" pitchFamily="34" charset="0"/>
              <a:buChar char="•"/>
            </a:pP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r>
              <a:rPr lang="en-US" sz="5300" dirty="0"/>
              <a:t>TIME ACCOUNTING APPLICATION</a:t>
            </a:r>
            <a:br>
              <a:rPr lang="en-US" dirty="0"/>
            </a:br>
            <a:br>
              <a:rPr lang="en-US" dirty="0"/>
            </a:br>
            <a:br>
              <a:rPr lang="en-US" dirty="0"/>
            </a:br>
            <a:br>
              <a:rPr lang="en-US" dirty="0"/>
            </a:br>
            <a:br>
              <a:rPr lang="en-US" dirty="0"/>
            </a:br>
            <a:br>
              <a:rPr lang="en-US" dirty="0"/>
            </a:br>
            <a:br>
              <a:rPr lang="en-US" dirty="0"/>
            </a:br>
            <a:br>
              <a:rPr lang="en-US" sz="5300" dirty="0"/>
            </a:br>
            <a:br>
              <a:rPr lang="en-US" sz="5300" dirty="0"/>
            </a:br>
            <a:endParaRPr lang="en-US" sz="5300" dirty="0"/>
          </a:p>
        </p:txBody>
      </p:sp>
      <p:sp>
        <p:nvSpPr>
          <p:cNvPr id="3" name="Subtitle 2">
            <a:extLst>
              <a:ext uri="{FF2B5EF4-FFF2-40B4-BE49-F238E27FC236}">
                <a16:creationId xmlns:a16="http://schemas.microsoft.com/office/drawing/2014/main" id="{6F63E51A-16B6-4872-8FCA-383F9070F0D2}"/>
              </a:ext>
            </a:extLst>
          </p:cNvPr>
          <p:cNvSpPr>
            <a:spLocks noGrp="1"/>
          </p:cNvSpPr>
          <p:nvPr>
            <p:ph type="body" idx="1"/>
          </p:nvPr>
        </p:nvSpPr>
        <p:spPr>
          <a:xfrm>
            <a:off x="1895912" y="2642532"/>
            <a:ext cx="8447714" cy="3758268"/>
          </a:xfrm>
        </p:spPr>
        <p:txBody>
          <a:bodyPr>
            <a:noAutofit/>
          </a:bodyPr>
          <a:lstStyle/>
          <a:p>
            <a:pPr marL="342900" indent="-342900">
              <a:buFont typeface="Arial" panose="020B0604020202020204" pitchFamily="34" charset="0"/>
              <a:buChar char="•"/>
            </a:pPr>
            <a:r>
              <a:rPr lang="en-US" sz="2400" dirty="0"/>
              <a:t>A new WEB based APP from the FIDO Sub Committee </a:t>
            </a:r>
          </a:p>
          <a:p>
            <a:pPr marL="342900" indent="-342900">
              <a:buFont typeface="Arial" panose="020B0604020202020204" pitchFamily="34" charset="0"/>
              <a:buChar char="•"/>
            </a:pPr>
            <a:r>
              <a:rPr lang="en-US" sz="2400" dirty="0"/>
              <a:t>Utilizes the credentials for access to FIDO </a:t>
            </a:r>
          </a:p>
          <a:p>
            <a:pPr marL="342900" indent="-342900">
              <a:buFont typeface="Arial" panose="020B0604020202020204" pitchFamily="34" charset="0"/>
              <a:buChar char="•"/>
            </a:pPr>
            <a:r>
              <a:rPr lang="en-US" sz="2400" dirty="0"/>
              <a:t>Works with Apple or Android devices </a:t>
            </a:r>
          </a:p>
          <a:p>
            <a:pPr marL="342900" indent="-342900">
              <a:buFont typeface="Arial" panose="020B0604020202020204" pitchFamily="34" charset="0"/>
              <a:buChar char="•"/>
            </a:pPr>
            <a:r>
              <a:rPr lang="en-US" sz="2400" dirty="0"/>
              <a:t>Also works on tablets, laptops, desk top and other WEB accessible Devices </a:t>
            </a:r>
          </a:p>
          <a:p>
            <a:pPr marL="342900" indent="-342900">
              <a:buFont typeface="Arial" panose="020B0604020202020204" pitchFamily="34" charset="0"/>
              <a:buChar char="•"/>
            </a:pPr>
            <a:r>
              <a:rPr lang="en-US" sz="2400" dirty="0"/>
              <a:t>Posting project times by the Team Leader or Assistant</a:t>
            </a:r>
          </a:p>
        </p:txBody>
      </p:sp>
    </p:spTree>
    <p:extLst>
      <p:ext uri="{BB962C8B-B14F-4D97-AF65-F5344CB8AC3E}">
        <p14:creationId xmlns:p14="http://schemas.microsoft.com/office/powerpoint/2010/main" val="3476131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44A4E4-28A0-A7A2-DEDB-A382411BEF6E}"/>
              </a:ext>
            </a:extLst>
          </p:cNvPr>
          <p:cNvPicPr>
            <a:picLocks noChangeAspect="1"/>
          </p:cNvPicPr>
          <p:nvPr/>
        </p:nvPicPr>
        <p:blipFill>
          <a:blip r:embed="rId2"/>
          <a:stretch>
            <a:fillRect/>
          </a:stretch>
        </p:blipFill>
        <p:spPr>
          <a:xfrm>
            <a:off x="1186002" y="452761"/>
            <a:ext cx="9819995" cy="4722922"/>
          </a:xfrm>
          <a:prstGeom prst="rect">
            <a:avLst/>
          </a:prstGeom>
        </p:spPr>
      </p:pic>
      <p:sp>
        <p:nvSpPr>
          <p:cNvPr id="5" name="Content Placeholder 4">
            <a:extLst>
              <a:ext uri="{FF2B5EF4-FFF2-40B4-BE49-F238E27FC236}">
                <a16:creationId xmlns:a16="http://schemas.microsoft.com/office/drawing/2014/main" id="{192DDBC1-1E0B-724D-B4E2-3DA435B4AF17}"/>
              </a:ext>
            </a:extLst>
          </p:cNvPr>
          <p:cNvSpPr>
            <a:spLocks noGrp="1"/>
          </p:cNvSpPr>
          <p:nvPr>
            <p:ph sz="half" idx="2"/>
          </p:nvPr>
        </p:nvSpPr>
        <p:spPr>
          <a:xfrm>
            <a:off x="1186003" y="5335478"/>
            <a:ext cx="9703940" cy="1407111"/>
          </a:xfrm>
        </p:spPr>
        <p:txBody>
          <a:bodyPr>
            <a:normAutofit/>
          </a:bodyPr>
          <a:lstStyle/>
          <a:p>
            <a:pPr marL="0" indent="0">
              <a:buNone/>
            </a:pPr>
            <a:r>
              <a:rPr lang="en-US" dirty="0">
                <a:solidFill>
                  <a:schemeClr val="tx1"/>
                </a:solidFill>
              </a:rPr>
              <a:t>At the bottom of the posting screen on the left side you can add or remove personnel to the right of that you can add or remove work days. When finished with the changes click on “Finish Modifying”.  The red “X” indicates an added member to the project.</a:t>
            </a:r>
          </a:p>
        </p:txBody>
      </p:sp>
    </p:spTree>
    <p:extLst>
      <p:ext uri="{BB962C8B-B14F-4D97-AF65-F5344CB8AC3E}">
        <p14:creationId xmlns:p14="http://schemas.microsoft.com/office/powerpoint/2010/main" val="2677704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9AF3E1F-2E04-4330-A7CE-62BFC9CE3F40}"/>
              </a:ext>
            </a:extLst>
          </p:cNvPr>
          <p:cNvSpPr txBox="1"/>
          <p:nvPr/>
        </p:nvSpPr>
        <p:spPr>
          <a:xfrm>
            <a:off x="1098958" y="830424"/>
            <a:ext cx="9789952" cy="584775"/>
          </a:xfrm>
          <a:prstGeom prst="rect">
            <a:avLst/>
          </a:prstGeom>
          <a:noFill/>
        </p:spPr>
        <p:txBody>
          <a:bodyPr wrap="square" rtlCol="0">
            <a:spAutoFit/>
          </a:bodyPr>
          <a:lstStyle/>
          <a:p>
            <a:r>
              <a:rPr lang="en-US" sz="3200" dirty="0"/>
              <a:t>Let’s demonstrate the </a:t>
            </a:r>
            <a:r>
              <a:rPr lang="en-US" sz="3200" dirty="0" err="1"/>
              <a:t>APP’s</a:t>
            </a:r>
            <a:r>
              <a:rPr lang="en-US" sz="3200" dirty="0"/>
              <a:t> functional versatility:</a:t>
            </a:r>
          </a:p>
        </p:txBody>
      </p:sp>
      <p:sp>
        <p:nvSpPr>
          <p:cNvPr id="4" name="TextBox 3">
            <a:extLst>
              <a:ext uri="{FF2B5EF4-FFF2-40B4-BE49-F238E27FC236}">
                <a16:creationId xmlns:a16="http://schemas.microsoft.com/office/drawing/2014/main" id="{4EF4B219-016E-45A0-B2E4-4A4AE5B72A10}"/>
              </a:ext>
            </a:extLst>
          </p:cNvPr>
          <p:cNvSpPr txBox="1"/>
          <p:nvPr/>
        </p:nvSpPr>
        <p:spPr>
          <a:xfrm flipH="1">
            <a:off x="1686186" y="3858936"/>
            <a:ext cx="8909107" cy="830997"/>
          </a:xfrm>
          <a:prstGeom prst="rect">
            <a:avLst/>
          </a:prstGeom>
          <a:noFill/>
        </p:spPr>
        <p:txBody>
          <a:bodyPr wrap="square" rtlCol="0">
            <a:spAutoFit/>
          </a:bodyPr>
          <a:lstStyle/>
          <a:p>
            <a:r>
              <a:rPr lang="en-US" sz="4800" dirty="0">
                <a:solidFill>
                  <a:schemeClr val="bg1"/>
                </a:solidFill>
                <a:hlinkClick r:id="rId2"/>
              </a:rPr>
              <a:t>https://fctsfido.org/hours/</a:t>
            </a:r>
            <a:r>
              <a:rPr lang="en-US" sz="4800" dirty="0">
                <a:solidFill>
                  <a:schemeClr val="bg1"/>
                </a:solidFill>
              </a:rPr>
              <a:t> </a:t>
            </a:r>
          </a:p>
        </p:txBody>
      </p:sp>
    </p:spTree>
    <p:extLst>
      <p:ext uri="{BB962C8B-B14F-4D97-AF65-F5344CB8AC3E}">
        <p14:creationId xmlns:p14="http://schemas.microsoft.com/office/powerpoint/2010/main" val="3987625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2A4FB3-0316-40BA-8F98-09DDCFDABDD2}"/>
              </a:ext>
            </a:extLst>
          </p:cNvPr>
          <p:cNvSpPr txBox="1"/>
          <p:nvPr/>
        </p:nvSpPr>
        <p:spPr>
          <a:xfrm>
            <a:off x="1761688" y="3196097"/>
            <a:ext cx="9076887" cy="830997"/>
          </a:xfrm>
          <a:prstGeom prst="rect">
            <a:avLst/>
          </a:prstGeom>
          <a:noFill/>
        </p:spPr>
        <p:txBody>
          <a:bodyPr wrap="square">
            <a:spAutoFit/>
          </a:bodyPr>
          <a:lstStyle/>
          <a:p>
            <a:pPr algn="ctr"/>
            <a:r>
              <a:rPr lang="en-US" sz="4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https://fctsfido.org/hoursAcct</a:t>
            </a:r>
            <a:endParaRPr lang="en-US" sz="4800" dirty="0"/>
          </a:p>
        </p:txBody>
      </p:sp>
      <p:sp>
        <p:nvSpPr>
          <p:cNvPr id="4" name="TextBox 3">
            <a:extLst>
              <a:ext uri="{FF2B5EF4-FFF2-40B4-BE49-F238E27FC236}">
                <a16:creationId xmlns:a16="http://schemas.microsoft.com/office/drawing/2014/main" id="{28D94D0F-97B0-4D3F-8B33-4C7CD15D1617}"/>
              </a:ext>
            </a:extLst>
          </p:cNvPr>
          <p:cNvSpPr txBox="1"/>
          <p:nvPr/>
        </p:nvSpPr>
        <p:spPr>
          <a:xfrm>
            <a:off x="1098957" y="704675"/>
            <a:ext cx="9647340" cy="2000548"/>
          </a:xfrm>
          <a:prstGeom prst="rect">
            <a:avLst/>
          </a:prstGeom>
          <a:noFill/>
        </p:spPr>
        <p:txBody>
          <a:bodyPr wrap="square" rtlCol="0">
            <a:spAutoFit/>
          </a:bodyPr>
          <a:lstStyle/>
          <a:p>
            <a:pPr algn="ctr"/>
            <a:r>
              <a:rPr lang="en-US" sz="4000" dirty="0"/>
              <a:t>What are the results from time entries?</a:t>
            </a:r>
          </a:p>
          <a:p>
            <a:r>
              <a:rPr lang="en-US" sz="2800" dirty="0"/>
              <a:t> </a:t>
            </a:r>
          </a:p>
          <a:p>
            <a:r>
              <a:rPr lang="en-US" sz="2800" dirty="0"/>
              <a:t>Entering this URL will display posting of time by year, project, session or individual.</a:t>
            </a:r>
          </a:p>
        </p:txBody>
      </p:sp>
    </p:spTree>
    <p:extLst>
      <p:ext uri="{BB962C8B-B14F-4D97-AF65-F5344CB8AC3E}">
        <p14:creationId xmlns:p14="http://schemas.microsoft.com/office/powerpoint/2010/main" val="616876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1824300-1232-4369-BF1B-E563D7FA4168}"/>
              </a:ext>
            </a:extLst>
          </p:cNvPr>
          <p:cNvSpPr txBox="1"/>
          <p:nvPr/>
        </p:nvSpPr>
        <p:spPr>
          <a:xfrm>
            <a:off x="2046914" y="3590488"/>
            <a:ext cx="7659148" cy="369332"/>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17A3BD5D-81EB-401B-9D96-32684464DF79}"/>
              </a:ext>
            </a:extLst>
          </p:cNvPr>
          <p:cNvSpPr txBox="1"/>
          <p:nvPr/>
        </p:nvSpPr>
        <p:spPr>
          <a:xfrm>
            <a:off x="2197916" y="3825380"/>
            <a:ext cx="7659148" cy="769441"/>
          </a:xfrm>
          <a:prstGeom prst="rect">
            <a:avLst/>
          </a:prstGeom>
          <a:noFill/>
        </p:spPr>
        <p:txBody>
          <a:bodyPr wrap="square" rtlCol="0">
            <a:spAutoFit/>
          </a:bodyPr>
          <a:lstStyle/>
          <a:p>
            <a:r>
              <a:rPr lang="en-US" sz="4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https://fctsfido.org/timeSheets</a:t>
            </a:r>
            <a:endParaRPr lang="en-US" sz="4400" dirty="0"/>
          </a:p>
        </p:txBody>
      </p:sp>
      <p:sp>
        <p:nvSpPr>
          <p:cNvPr id="7" name="TextBox 6">
            <a:extLst>
              <a:ext uri="{FF2B5EF4-FFF2-40B4-BE49-F238E27FC236}">
                <a16:creationId xmlns:a16="http://schemas.microsoft.com/office/drawing/2014/main" id="{4DA1A7CD-F5C0-4FE2-8902-63F3C8542872}"/>
              </a:ext>
            </a:extLst>
          </p:cNvPr>
          <p:cNvSpPr txBox="1"/>
          <p:nvPr/>
        </p:nvSpPr>
        <p:spPr>
          <a:xfrm>
            <a:off x="719091" y="964734"/>
            <a:ext cx="10360241" cy="1077218"/>
          </a:xfrm>
          <a:prstGeom prst="rect">
            <a:avLst/>
          </a:prstGeom>
          <a:noFill/>
        </p:spPr>
        <p:txBody>
          <a:bodyPr wrap="square" rtlCol="0">
            <a:spAutoFit/>
          </a:bodyPr>
          <a:lstStyle/>
          <a:p>
            <a:r>
              <a:rPr lang="en-US" sz="3200" dirty="0"/>
              <a:t>When a need arises to look at specific project and/or session, individual time sheets are available </a:t>
            </a:r>
          </a:p>
        </p:txBody>
      </p:sp>
    </p:spTree>
    <p:extLst>
      <p:ext uri="{BB962C8B-B14F-4D97-AF65-F5344CB8AC3E}">
        <p14:creationId xmlns:p14="http://schemas.microsoft.com/office/powerpoint/2010/main" val="2829387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084D613-8DE4-55E5-9384-0428DB01E4F1}"/>
              </a:ext>
            </a:extLst>
          </p:cNvPr>
          <p:cNvSpPr>
            <a:spLocks noGrp="1"/>
          </p:cNvSpPr>
          <p:nvPr>
            <p:ph type="body" idx="1"/>
          </p:nvPr>
        </p:nvSpPr>
        <p:spPr>
          <a:xfrm>
            <a:off x="684211" y="1074198"/>
            <a:ext cx="10155423" cy="4920202"/>
          </a:xfrm>
        </p:spPr>
        <p:txBody>
          <a:bodyPr>
            <a:normAutofit fontScale="92500" lnSpcReduction="10000"/>
          </a:bodyPr>
          <a:lstStyle/>
          <a:p>
            <a:endParaRPr lang="en-US" dirty="0">
              <a:solidFill>
                <a:schemeClr val="tx1"/>
              </a:solidFill>
            </a:endParaRPr>
          </a:p>
          <a:p>
            <a:r>
              <a:rPr lang="en-US" sz="4000" b="1" dirty="0">
                <a:solidFill>
                  <a:schemeClr val="bg1"/>
                </a:solidFill>
              </a:rPr>
              <a:t>             </a:t>
            </a:r>
            <a:r>
              <a:rPr lang="en-US" sz="4000" b="1" dirty="0">
                <a:solidFill>
                  <a:schemeClr val="bg1"/>
                </a:solidFill>
                <a:hlinkClick r:id="rId2"/>
              </a:rPr>
              <a:t>https://fctsfido.org/hours/</a:t>
            </a:r>
            <a:r>
              <a:rPr lang="en-US" sz="4000" b="1" dirty="0">
                <a:solidFill>
                  <a:schemeClr val="bg1"/>
                </a:solidFill>
              </a:rPr>
              <a:t> </a:t>
            </a:r>
          </a:p>
          <a:p>
            <a:endParaRPr lang="en-US" dirty="0">
              <a:solidFill>
                <a:schemeClr val="tx1"/>
              </a:solidFill>
            </a:endParaRPr>
          </a:p>
          <a:p>
            <a:endParaRPr lang="en-US" dirty="0">
              <a:solidFill>
                <a:schemeClr val="tx1"/>
              </a:solidFill>
            </a:endParaRPr>
          </a:p>
          <a:p>
            <a:r>
              <a:rPr lang="en-US" dirty="0">
                <a:solidFill>
                  <a:schemeClr val="tx1"/>
                </a:solidFill>
              </a:rPr>
              <a:t>As a Team Leader or Alternate look up your project for the current year. Make sure you have access to record the project time and keep track of who has registered for the project. </a:t>
            </a:r>
          </a:p>
          <a:p>
            <a:r>
              <a:rPr lang="en-US" dirty="0">
                <a:solidFill>
                  <a:schemeClr val="tx1"/>
                </a:solidFill>
              </a:rPr>
              <a:t>                   </a:t>
            </a:r>
          </a:p>
          <a:p>
            <a:r>
              <a:rPr lang="en-US" dirty="0">
                <a:solidFill>
                  <a:schemeClr val="tx1"/>
                </a:solidFill>
              </a:rPr>
              <a:t>                  Credentials:  </a:t>
            </a:r>
            <a:r>
              <a:rPr lang="en-US" dirty="0">
                <a:solidFill>
                  <a:schemeClr val="bg1"/>
                </a:solidFill>
              </a:rPr>
              <a:t>email address    </a:t>
            </a:r>
            <a:r>
              <a:rPr lang="en-US" dirty="0">
                <a:solidFill>
                  <a:schemeClr val="tx1"/>
                </a:solidFill>
              </a:rPr>
              <a:t>Password:  </a:t>
            </a:r>
            <a:r>
              <a:rPr lang="en-US" dirty="0">
                <a:solidFill>
                  <a:schemeClr val="bg1"/>
                </a:solidFill>
              </a:rPr>
              <a:t>FIDO password</a:t>
            </a:r>
            <a:endParaRPr lang="en-US" dirty="0">
              <a:solidFill>
                <a:schemeClr val="tx1"/>
              </a:solidFill>
            </a:endParaRPr>
          </a:p>
          <a:p>
            <a:r>
              <a:rPr lang="en-US" dirty="0">
                <a:solidFill>
                  <a:schemeClr val="tx1"/>
                </a:solidFill>
              </a:rPr>
              <a:t> </a:t>
            </a:r>
          </a:p>
          <a:p>
            <a:r>
              <a:rPr lang="en-US" dirty="0">
                <a:solidFill>
                  <a:schemeClr val="tx1"/>
                </a:solidFill>
              </a:rPr>
              <a:t>                               Year:                      Session:   </a:t>
            </a:r>
            <a:r>
              <a:rPr lang="en-US" dirty="0">
                <a:solidFill>
                  <a:schemeClr val="bg1"/>
                </a:solidFill>
              </a:rPr>
              <a:t> </a:t>
            </a:r>
            <a:r>
              <a:rPr lang="en-US" dirty="0">
                <a:solidFill>
                  <a:schemeClr val="tx1"/>
                </a:solidFill>
              </a:rPr>
              <a:t>               Project:  </a:t>
            </a:r>
            <a:r>
              <a:rPr lang="en-US" dirty="0">
                <a:solidFill>
                  <a:schemeClr val="bg1"/>
                </a:solidFill>
              </a:rPr>
              <a:t> </a:t>
            </a:r>
          </a:p>
          <a:p>
            <a:r>
              <a:rPr lang="en-US" dirty="0">
                <a:solidFill>
                  <a:schemeClr val="tx1"/>
                </a:solidFill>
              </a:rPr>
              <a:t>           </a:t>
            </a:r>
            <a:endParaRPr lang="en-US" dirty="0">
              <a:solidFill>
                <a:schemeClr val="bg1"/>
              </a:solidFill>
            </a:endParaRPr>
          </a:p>
        </p:txBody>
      </p:sp>
    </p:spTree>
    <p:extLst>
      <p:ext uri="{BB962C8B-B14F-4D97-AF65-F5344CB8AC3E}">
        <p14:creationId xmlns:p14="http://schemas.microsoft.com/office/powerpoint/2010/main" val="412678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81043D-B45D-41D0-8E3A-B02FAFAFE885}"/>
              </a:ext>
            </a:extLst>
          </p:cNvPr>
          <p:cNvSpPr txBox="1"/>
          <p:nvPr/>
        </p:nvSpPr>
        <p:spPr>
          <a:xfrm>
            <a:off x="771788" y="1545421"/>
            <a:ext cx="10553350" cy="4669227"/>
          </a:xfrm>
          <a:prstGeom prst="rect">
            <a:avLst/>
          </a:prstGeom>
          <a:noFill/>
        </p:spPr>
        <p:txBody>
          <a:bodyPr wrap="square">
            <a:spAutoFit/>
          </a:bodyPr>
          <a:lstStyle/>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How do you get to the APP?</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On your device, enter the following into your browser or search window:</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4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https://fctsfido.org/hours/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4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If you are having problems reaching the APP try changing your browser</a:t>
            </a:r>
          </a:p>
          <a:p>
            <a:pPr marL="0" marR="0" algn="ctr">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We recommend </a:t>
            </a:r>
            <a:r>
              <a:rPr lang="en-US" sz="3200" dirty="0">
                <a:effectLst/>
                <a:latin typeface="Calibri" panose="020F0502020204030204" pitchFamily="34" charset="0"/>
                <a:ea typeface="Calibri" panose="020F0502020204030204" pitchFamily="34" charset="0"/>
                <a:cs typeface="Times New Roman" panose="02020603050405020304" pitchFamily="18" charset="0"/>
              </a:rPr>
              <a:t>Firefox</a:t>
            </a:r>
            <a:r>
              <a:rPr lang="en-US" sz="2800" dirty="0">
                <a:effectLst/>
                <a:latin typeface="Calibri" panose="020F0502020204030204" pitchFamily="34" charset="0"/>
                <a:ea typeface="Calibri" panose="020F0502020204030204" pitchFamily="34" charset="0"/>
                <a:cs typeface="Times New Roman" panose="02020603050405020304" pitchFamily="18" charset="0"/>
              </a:rPr>
              <a:t> or </a:t>
            </a:r>
            <a:r>
              <a:rPr lang="en-US" sz="3200" dirty="0">
                <a:effectLst/>
                <a:latin typeface="Calibri" panose="020F0502020204030204" pitchFamily="34" charset="0"/>
                <a:ea typeface="Calibri" panose="020F0502020204030204" pitchFamily="34" charset="0"/>
                <a:cs typeface="Times New Roman" panose="02020603050405020304" pitchFamily="18" charset="0"/>
              </a:rPr>
              <a:t>Chrome</a:t>
            </a:r>
          </a:p>
        </p:txBody>
      </p:sp>
    </p:spTree>
    <p:extLst>
      <p:ext uri="{BB962C8B-B14F-4D97-AF65-F5344CB8AC3E}">
        <p14:creationId xmlns:p14="http://schemas.microsoft.com/office/powerpoint/2010/main" val="2044003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3109ED8-DDAE-4B4E-9F41-ABAEDADD81ED}"/>
              </a:ext>
            </a:extLst>
          </p:cNvPr>
          <p:cNvPicPr>
            <a:picLocks noChangeAspect="1"/>
          </p:cNvPicPr>
          <p:nvPr/>
        </p:nvPicPr>
        <p:blipFill>
          <a:blip r:embed="rId2"/>
          <a:stretch>
            <a:fillRect/>
          </a:stretch>
        </p:blipFill>
        <p:spPr>
          <a:xfrm>
            <a:off x="1160933" y="436228"/>
            <a:ext cx="9735909" cy="4966282"/>
          </a:xfrm>
          <a:prstGeom prst="rect">
            <a:avLst/>
          </a:prstGeom>
        </p:spPr>
      </p:pic>
      <p:sp>
        <p:nvSpPr>
          <p:cNvPr id="13" name="TextBox 12">
            <a:extLst>
              <a:ext uri="{FF2B5EF4-FFF2-40B4-BE49-F238E27FC236}">
                <a16:creationId xmlns:a16="http://schemas.microsoft.com/office/drawing/2014/main" id="{D36B0EA2-67C3-426E-AA1D-916635ED414E}"/>
              </a:ext>
            </a:extLst>
          </p:cNvPr>
          <p:cNvSpPr txBox="1"/>
          <p:nvPr/>
        </p:nvSpPr>
        <p:spPr>
          <a:xfrm>
            <a:off x="1468073" y="5595457"/>
            <a:ext cx="8992999" cy="707886"/>
          </a:xfrm>
          <a:prstGeom prst="rect">
            <a:avLst/>
          </a:prstGeom>
          <a:noFill/>
        </p:spPr>
        <p:txBody>
          <a:bodyPr wrap="square" rtlCol="0">
            <a:spAutoFit/>
          </a:bodyPr>
          <a:lstStyle/>
          <a:p>
            <a:r>
              <a:rPr lang="en-US" sz="2000" dirty="0"/>
              <a:t>The APP opens to the log-in screen – Remember to use your FIDO credential’s </a:t>
            </a:r>
          </a:p>
        </p:txBody>
      </p:sp>
    </p:spTree>
    <p:extLst>
      <p:ext uri="{BB962C8B-B14F-4D97-AF65-F5344CB8AC3E}">
        <p14:creationId xmlns:p14="http://schemas.microsoft.com/office/powerpoint/2010/main" val="2308073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B924018-4499-4928-98B1-AB5F38CE022B}"/>
              </a:ext>
            </a:extLst>
          </p:cNvPr>
          <p:cNvPicPr>
            <a:picLocks noChangeAspect="1"/>
          </p:cNvPicPr>
          <p:nvPr/>
        </p:nvPicPr>
        <p:blipFill>
          <a:blip r:embed="rId2"/>
          <a:stretch>
            <a:fillRect/>
          </a:stretch>
        </p:blipFill>
        <p:spPr>
          <a:xfrm>
            <a:off x="1261388" y="327171"/>
            <a:ext cx="9669224" cy="4697835"/>
          </a:xfrm>
          <a:prstGeom prst="rect">
            <a:avLst/>
          </a:prstGeom>
        </p:spPr>
      </p:pic>
      <p:sp>
        <p:nvSpPr>
          <p:cNvPr id="4" name="TextBox 3">
            <a:extLst>
              <a:ext uri="{FF2B5EF4-FFF2-40B4-BE49-F238E27FC236}">
                <a16:creationId xmlns:a16="http://schemas.microsoft.com/office/drawing/2014/main" id="{39C0AA2D-742B-443F-88D8-0192A771857A}"/>
              </a:ext>
            </a:extLst>
          </p:cNvPr>
          <p:cNvSpPr txBox="1"/>
          <p:nvPr/>
        </p:nvSpPr>
        <p:spPr>
          <a:xfrm>
            <a:off x="2634143" y="5385732"/>
            <a:ext cx="5629013" cy="707886"/>
          </a:xfrm>
          <a:prstGeom prst="rect">
            <a:avLst/>
          </a:prstGeom>
          <a:noFill/>
        </p:spPr>
        <p:txBody>
          <a:bodyPr wrap="square" rtlCol="0">
            <a:spAutoFit/>
          </a:bodyPr>
          <a:lstStyle/>
          <a:p>
            <a:r>
              <a:rPr lang="en-US" sz="2000" dirty="0"/>
              <a:t>Enter your user name and password – click log-in</a:t>
            </a:r>
          </a:p>
        </p:txBody>
      </p:sp>
    </p:spTree>
    <p:extLst>
      <p:ext uri="{BB962C8B-B14F-4D97-AF65-F5344CB8AC3E}">
        <p14:creationId xmlns:p14="http://schemas.microsoft.com/office/powerpoint/2010/main" val="1361602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2CF12C9-9327-406F-A231-1C672156F113}"/>
              </a:ext>
            </a:extLst>
          </p:cNvPr>
          <p:cNvPicPr>
            <a:picLocks noChangeAspect="1"/>
          </p:cNvPicPr>
          <p:nvPr/>
        </p:nvPicPr>
        <p:blipFill>
          <a:blip r:embed="rId2"/>
          <a:stretch>
            <a:fillRect/>
          </a:stretch>
        </p:blipFill>
        <p:spPr>
          <a:xfrm>
            <a:off x="1251861" y="204935"/>
            <a:ext cx="9688277" cy="4695539"/>
          </a:xfrm>
          <a:prstGeom prst="rect">
            <a:avLst/>
          </a:prstGeom>
        </p:spPr>
      </p:pic>
      <p:sp>
        <p:nvSpPr>
          <p:cNvPr id="4" name="TextBox 3">
            <a:extLst>
              <a:ext uri="{FF2B5EF4-FFF2-40B4-BE49-F238E27FC236}">
                <a16:creationId xmlns:a16="http://schemas.microsoft.com/office/drawing/2014/main" id="{869500D9-7F50-42FC-B538-3C632E6A8A5A}"/>
              </a:ext>
            </a:extLst>
          </p:cNvPr>
          <p:cNvSpPr txBox="1"/>
          <p:nvPr/>
        </p:nvSpPr>
        <p:spPr>
          <a:xfrm>
            <a:off x="1251861" y="5140253"/>
            <a:ext cx="9630561" cy="1631216"/>
          </a:xfrm>
          <a:prstGeom prst="rect">
            <a:avLst/>
          </a:prstGeom>
          <a:noFill/>
        </p:spPr>
        <p:txBody>
          <a:bodyPr wrap="square" rtlCol="0">
            <a:spAutoFit/>
          </a:bodyPr>
          <a:lstStyle/>
          <a:p>
            <a:r>
              <a:rPr lang="en-US" sz="2000" dirty="0"/>
              <a:t>When log-in is accepted this screen appears – the select year is defaulted to the current posting year. Next use the pull-down menu to select the correct scheduled session or special session; do the same for the project number and click on get project. You are only allowed to post to projects you are listed as a Team Leader or Alternate for.</a:t>
            </a:r>
          </a:p>
        </p:txBody>
      </p:sp>
    </p:spTree>
    <p:extLst>
      <p:ext uri="{BB962C8B-B14F-4D97-AF65-F5344CB8AC3E}">
        <p14:creationId xmlns:p14="http://schemas.microsoft.com/office/powerpoint/2010/main" val="572564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05BC47A-C098-4ACD-BED6-58F9FABF887A}"/>
              </a:ext>
            </a:extLst>
          </p:cNvPr>
          <p:cNvPicPr>
            <a:picLocks noChangeAspect="1"/>
          </p:cNvPicPr>
          <p:nvPr/>
        </p:nvPicPr>
        <p:blipFill>
          <a:blip r:embed="rId2"/>
          <a:stretch>
            <a:fillRect/>
          </a:stretch>
        </p:blipFill>
        <p:spPr>
          <a:xfrm>
            <a:off x="1501629" y="301219"/>
            <a:ext cx="9320169" cy="4261903"/>
          </a:xfrm>
          <a:prstGeom prst="rect">
            <a:avLst/>
          </a:prstGeom>
        </p:spPr>
      </p:pic>
      <p:sp>
        <p:nvSpPr>
          <p:cNvPr id="6" name="TextBox 5">
            <a:extLst>
              <a:ext uri="{FF2B5EF4-FFF2-40B4-BE49-F238E27FC236}">
                <a16:creationId xmlns:a16="http://schemas.microsoft.com/office/drawing/2014/main" id="{A08C10F2-36CF-4279-86BE-5BB499E121B3}"/>
              </a:ext>
            </a:extLst>
          </p:cNvPr>
          <p:cNvSpPr txBox="1"/>
          <p:nvPr/>
        </p:nvSpPr>
        <p:spPr>
          <a:xfrm>
            <a:off x="1501629" y="4798336"/>
            <a:ext cx="9320169" cy="1631216"/>
          </a:xfrm>
          <a:prstGeom prst="rect">
            <a:avLst/>
          </a:prstGeom>
          <a:noFill/>
        </p:spPr>
        <p:txBody>
          <a:bodyPr wrap="square" rtlCol="0">
            <a:spAutoFit/>
          </a:bodyPr>
          <a:lstStyle/>
          <a:p>
            <a:r>
              <a:rPr lang="en-US" sz="2000" dirty="0"/>
              <a:t>When ‘get project’ is entered the above screen appears. This is the posting screen.  It lists team members in the left column followed by the days of the session. Entry of hours worked is made daily in the block provided.  A text section for short notes is provided. These notes are not recorded anywhere other than on the time sheet.</a:t>
            </a:r>
          </a:p>
        </p:txBody>
      </p:sp>
    </p:spTree>
    <p:extLst>
      <p:ext uri="{BB962C8B-B14F-4D97-AF65-F5344CB8AC3E}">
        <p14:creationId xmlns:p14="http://schemas.microsoft.com/office/powerpoint/2010/main" val="594047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59ADD2F-CAFF-461A-9DAA-F5F562372573}"/>
              </a:ext>
            </a:extLst>
          </p:cNvPr>
          <p:cNvPicPr>
            <a:picLocks noChangeAspect="1"/>
          </p:cNvPicPr>
          <p:nvPr/>
        </p:nvPicPr>
        <p:blipFill>
          <a:blip r:embed="rId2"/>
          <a:stretch>
            <a:fillRect/>
          </a:stretch>
        </p:blipFill>
        <p:spPr>
          <a:xfrm>
            <a:off x="1206759" y="233847"/>
            <a:ext cx="9728719" cy="4515433"/>
          </a:xfrm>
          <a:prstGeom prst="rect">
            <a:avLst/>
          </a:prstGeom>
        </p:spPr>
      </p:pic>
      <p:sp>
        <p:nvSpPr>
          <p:cNvPr id="6" name="TextBox 5">
            <a:extLst>
              <a:ext uri="{FF2B5EF4-FFF2-40B4-BE49-F238E27FC236}">
                <a16:creationId xmlns:a16="http://schemas.microsoft.com/office/drawing/2014/main" id="{D7C4306E-DED1-4AE3-B40E-93D9F1064F98}"/>
              </a:ext>
            </a:extLst>
          </p:cNvPr>
          <p:cNvSpPr txBox="1"/>
          <p:nvPr/>
        </p:nvSpPr>
        <p:spPr>
          <a:xfrm>
            <a:off x="1206760" y="4823927"/>
            <a:ext cx="9688286" cy="1938992"/>
          </a:xfrm>
          <a:prstGeom prst="rect">
            <a:avLst/>
          </a:prstGeom>
          <a:noFill/>
        </p:spPr>
        <p:txBody>
          <a:bodyPr wrap="square" rtlCol="0">
            <a:spAutoFit/>
          </a:bodyPr>
          <a:lstStyle/>
          <a:p>
            <a:r>
              <a:rPr lang="en-US" sz="2000" dirty="0"/>
              <a:t>When “Modify This Form” is entered the screen turns pink to indicate you are making assignment changes to team members, adding others; or adding days at the beginning or end of the session.  The modify mode also allows additional members to be deleted or days removed. While in this mode no posting of hours is permitted. When form adjustments are complete, click on finish modifying. </a:t>
            </a:r>
          </a:p>
        </p:txBody>
      </p:sp>
    </p:spTree>
    <p:extLst>
      <p:ext uri="{BB962C8B-B14F-4D97-AF65-F5344CB8AC3E}">
        <p14:creationId xmlns:p14="http://schemas.microsoft.com/office/powerpoint/2010/main" val="2307139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55EB156-97E6-C4BF-212D-5FDC3D3CA50B}"/>
              </a:ext>
            </a:extLst>
          </p:cNvPr>
          <p:cNvPicPr>
            <a:picLocks noChangeAspect="1"/>
          </p:cNvPicPr>
          <p:nvPr/>
        </p:nvPicPr>
        <p:blipFill>
          <a:blip r:embed="rId3"/>
          <a:stretch>
            <a:fillRect/>
          </a:stretch>
        </p:blipFill>
        <p:spPr>
          <a:xfrm>
            <a:off x="1201023" y="351552"/>
            <a:ext cx="9789953" cy="4748955"/>
          </a:xfrm>
          <a:prstGeom prst="rect">
            <a:avLst/>
          </a:prstGeom>
        </p:spPr>
      </p:pic>
      <p:sp>
        <p:nvSpPr>
          <p:cNvPr id="5" name="Content Placeholder 4">
            <a:extLst>
              <a:ext uri="{FF2B5EF4-FFF2-40B4-BE49-F238E27FC236}">
                <a16:creationId xmlns:a16="http://schemas.microsoft.com/office/drawing/2014/main" id="{65297B37-8772-5A49-E277-6242087E4749}"/>
              </a:ext>
            </a:extLst>
          </p:cNvPr>
          <p:cNvSpPr>
            <a:spLocks noGrp="1"/>
          </p:cNvSpPr>
          <p:nvPr>
            <p:ph idx="1"/>
          </p:nvPr>
        </p:nvSpPr>
        <p:spPr>
          <a:xfrm>
            <a:off x="1280923" y="5202315"/>
            <a:ext cx="9789952" cy="1304133"/>
          </a:xfrm>
        </p:spPr>
        <p:txBody>
          <a:bodyPr>
            <a:normAutofit/>
          </a:bodyPr>
          <a:lstStyle/>
          <a:p>
            <a:pPr marL="0" indent="0">
              <a:buNone/>
            </a:pPr>
            <a:r>
              <a:rPr lang="en-US" dirty="0">
                <a:solidFill>
                  <a:schemeClr val="tx1"/>
                </a:solidFill>
              </a:rPr>
              <a:t>This is an example of a time posting where no schedule utilized. Each entry requires that the day of posting be entered. Even though there is no schedule for work the individual team members must be assigned to the project.</a:t>
            </a:r>
          </a:p>
        </p:txBody>
      </p:sp>
    </p:spTree>
    <p:extLst>
      <p:ext uri="{BB962C8B-B14F-4D97-AF65-F5344CB8AC3E}">
        <p14:creationId xmlns:p14="http://schemas.microsoft.com/office/powerpoint/2010/main" val="31570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ADD2C2-6D3C-06E3-1690-BB6909206076}"/>
              </a:ext>
            </a:extLst>
          </p:cNvPr>
          <p:cNvPicPr>
            <a:picLocks noChangeAspect="1"/>
          </p:cNvPicPr>
          <p:nvPr/>
        </p:nvPicPr>
        <p:blipFill>
          <a:blip r:embed="rId2"/>
          <a:stretch>
            <a:fillRect/>
          </a:stretch>
        </p:blipFill>
        <p:spPr>
          <a:xfrm>
            <a:off x="970008" y="363985"/>
            <a:ext cx="10251983" cy="4864964"/>
          </a:xfrm>
          <a:prstGeom prst="rect">
            <a:avLst/>
          </a:prstGeom>
        </p:spPr>
      </p:pic>
      <p:sp>
        <p:nvSpPr>
          <p:cNvPr id="4" name="Content Placeholder 3">
            <a:extLst>
              <a:ext uri="{FF2B5EF4-FFF2-40B4-BE49-F238E27FC236}">
                <a16:creationId xmlns:a16="http://schemas.microsoft.com/office/drawing/2014/main" id="{D679F166-1C41-8A50-E5BA-120B2EE44A87}"/>
              </a:ext>
            </a:extLst>
          </p:cNvPr>
          <p:cNvSpPr>
            <a:spLocks noGrp="1"/>
          </p:cNvSpPr>
          <p:nvPr>
            <p:ph idx="1"/>
          </p:nvPr>
        </p:nvSpPr>
        <p:spPr>
          <a:xfrm>
            <a:off x="970008" y="5335480"/>
            <a:ext cx="10251982" cy="1384915"/>
          </a:xfrm>
        </p:spPr>
        <p:txBody>
          <a:bodyPr>
            <a:normAutofit/>
          </a:bodyPr>
          <a:lstStyle/>
          <a:p>
            <a:r>
              <a:rPr lang="en-US" dirty="0">
                <a:solidFill>
                  <a:schemeClr val="tx1"/>
                </a:solidFill>
              </a:rPr>
              <a:t>This shows the posting for only the days that work was accomplished and only by those working that day. The date of work is entered in the “Modify This Form” element. Entry of time can only be done from this screen with a background in yellow.</a:t>
            </a:r>
          </a:p>
        </p:txBody>
      </p:sp>
    </p:spTree>
    <p:extLst>
      <p:ext uri="{BB962C8B-B14F-4D97-AF65-F5344CB8AC3E}">
        <p14:creationId xmlns:p14="http://schemas.microsoft.com/office/powerpoint/2010/main" val="29089630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798</TotalTime>
  <Words>638</Words>
  <Application>Microsoft Office PowerPoint</Application>
  <PresentationFormat>Widescreen</PresentationFormat>
  <Paragraphs>40</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 3</vt:lpstr>
      <vt:lpstr>Slice</vt:lpstr>
      <vt:lpstr>            TIME ACCOUNTING APPLICATION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TIME ACCOUNTING APPLICATION         </dc:title>
  <dc:creator>John Engs</dc:creator>
  <cp:lastModifiedBy>John Engs</cp:lastModifiedBy>
  <cp:revision>22</cp:revision>
  <dcterms:created xsi:type="dcterms:W3CDTF">2021-10-12T23:36:04Z</dcterms:created>
  <dcterms:modified xsi:type="dcterms:W3CDTF">2024-05-01T15:35:21Z</dcterms:modified>
</cp:coreProperties>
</file>